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5" r:id="rId4"/>
    <p:sldId id="268" r:id="rId5"/>
    <p:sldId id="304" r:id="rId6"/>
    <p:sldId id="260" r:id="rId7"/>
    <p:sldId id="286" r:id="rId8"/>
    <p:sldId id="281" r:id="rId9"/>
    <p:sldId id="287" r:id="rId10"/>
    <p:sldId id="270" r:id="rId11"/>
    <p:sldId id="276" r:id="rId12"/>
    <p:sldId id="273" r:id="rId13"/>
    <p:sldId id="300" r:id="rId14"/>
    <p:sldId id="265" r:id="rId15"/>
    <p:sldId id="275" r:id="rId16"/>
    <p:sldId id="299" r:id="rId17"/>
    <p:sldId id="288" r:id="rId18"/>
    <p:sldId id="307" r:id="rId19"/>
    <p:sldId id="296" r:id="rId20"/>
    <p:sldId id="289" r:id="rId21"/>
    <p:sldId id="291" r:id="rId22"/>
    <p:sldId id="290" r:id="rId23"/>
    <p:sldId id="292" r:id="rId24"/>
    <p:sldId id="293" r:id="rId25"/>
    <p:sldId id="294" r:id="rId26"/>
    <p:sldId id="308" r:id="rId27"/>
    <p:sldId id="298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99FF"/>
    <a:srgbClr val="00FF00"/>
    <a:srgbClr val="FF9933"/>
    <a:srgbClr val="FF6600"/>
    <a:srgbClr val="F5C1B7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35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51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91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74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72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85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31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61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55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35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455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chemeClr val="accent6">
                <a:lumMod val="75000"/>
              </a:schemeClr>
            </a:gs>
            <a:gs pos="81000">
              <a:schemeClr val="bg1"/>
            </a:gs>
            <a:gs pos="10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FD95-B5B2-4C7C-BAAC-317C6FEA4BE8}" type="datetimeFigureOut">
              <a:rPr lang="it-IT" smtClean="0"/>
              <a:t>10/12/2021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C2854-F383-4D15-9819-CAC70AF9F7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43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gif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gif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www.google.com/search?sa=X&amp;bih=540&amp;biw=1311&amp;hl=it&amp;sxsrf=AOaemvLrnbPDGqkIYWkNhKDG-_2sIVsD8A:1638021580924&amp;q=centro+sportivo+carabinieri+comandante+attuale&amp;ved=2ahUKEwjp79vz2bj0AhVKg_0HHd3MAMQQ6BMoAHoECDsQAg" TargetMode="External"/><Relationship Id="rId7" Type="http://schemas.openxmlformats.org/officeDocument/2006/relationships/hyperlink" Target="https://www.google.com/search?sa=X&amp;bih=540&amp;biw=1311&amp;hl=it&amp;sxsrf=AOaemvLrnbPDGqkIYWkNhKDG-_2sIVsD8A:1638021580924&amp;q=centro+sportivo+carabinieri+ruolo&amp;ved=2ahUKEwjp79vz2bj0AhVKg_0HHd3MAMQQ6BMoAHoECDoQAg" TargetMode="Externa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search?sa=X&amp;bih=540&amp;biw=1311&amp;hl=it&amp;sxsrf=AOaemvLrnbPDGqkIYWkNhKDG-_2sIVsD8A:1638021580924&amp;q=centro+sportivo+carabinieri+colori&amp;ved=2ahUKEwjp79vz2bj0AhVKg_0HHd3MAMQQ6BMoAHoECD0QAg" TargetMode="External"/><Relationship Id="rId5" Type="http://schemas.openxmlformats.org/officeDocument/2006/relationships/hyperlink" Target="https://www.google.com/search?sa=X&amp;bih=540&amp;biw=1311&amp;hl=it&amp;sxsrf=AOaemvLrnbPDGqkIYWkNhKDG-_2sIVsD8A:1638021580924&amp;q=Arma+dei+Carabinieri&amp;stick=H4sIAAAAAAAAAONgVuLQz9U3SLaIT17EKuJYlJuokJKaqeCcWJSYlJmXmVqUCQB5HOVsIwAAAA&amp;ved=2ahUKEwjp79vz2bj0AhVKg_0HHd3MAMQQmxMoAXoECEQQAw" TargetMode="External"/><Relationship Id="rId4" Type="http://schemas.openxmlformats.org/officeDocument/2006/relationships/hyperlink" Target="https://www.google.com/search?sa=X&amp;bih=540&amp;biw=1311&amp;hl=it&amp;sxsrf=AOaemvLrnbPDGqkIYWkNhKDG-_2sIVsD8A:1638021580924&amp;q=centro+sportivo+carabinieri+servizio&amp;ved=2ahUKEwjp79vz2bj0AhVKg_0HHd3MAMQQ6BMoAHoECEQQAg" TargetMode="External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g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ndiera Italiana - GIF su EnGiEL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ma dei Carabinieri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18" y="49058"/>
            <a:ext cx="3930164" cy="67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73085" y="394684"/>
            <a:ext cx="2972289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ISTITUTO</a:t>
            </a:r>
            <a:endParaRPr lang="it-IT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103207" y="671683"/>
            <a:ext cx="4365362" cy="64633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OMNICOMPRENSIVO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73085" y="1663640"/>
            <a:ext cx="3557833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DEI MONTI</a:t>
            </a:r>
            <a:endParaRPr lang="it-IT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498712" y="1663640"/>
            <a:ext cx="2190536" cy="9233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DAUNI</a:t>
            </a:r>
            <a:endParaRPr lang="it-IT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831149" y="3645267"/>
            <a:ext cx="1959191" cy="1077218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PLESSO DI</a:t>
            </a:r>
          </a:p>
          <a:p>
            <a:pPr algn="ctr"/>
            <a:r>
              <a:rPr lang="it-IT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PANNI</a:t>
            </a:r>
            <a:endParaRPr lang="it-IT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75603" y="3262368"/>
            <a:ext cx="3499869" cy="23083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INCONTRO</a:t>
            </a:r>
          </a:p>
          <a:p>
            <a:pPr algn="ctr"/>
            <a:r>
              <a:rPr lang="it-IT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SULLA LEGALITA’</a:t>
            </a:r>
          </a:p>
          <a:p>
            <a:pPr algn="ctr"/>
            <a:r>
              <a:rPr lang="it-IT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E FIGURA DEL </a:t>
            </a:r>
          </a:p>
          <a:p>
            <a:pPr algn="ctr"/>
            <a:r>
              <a:rPr lang="it-IT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CARABINIERE</a:t>
            </a:r>
            <a:endParaRPr lang="it-IT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680472" y="5332008"/>
            <a:ext cx="2425664" cy="584775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10/12/2021</a:t>
            </a:r>
            <a:endParaRPr lang="it-IT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icrosoft Teams, video-call e sfondi personalizzati | OpenSym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853"/>
            <a:ext cx="12192001" cy="68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iscia diagonale 5"/>
          <p:cNvSpPr/>
          <p:nvPr/>
        </p:nvSpPr>
        <p:spPr>
          <a:xfrm>
            <a:off x="0" y="1639936"/>
            <a:ext cx="12192000" cy="5218064"/>
          </a:xfrm>
          <a:prstGeom prst="diagStripe">
            <a:avLst/>
          </a:prstGeom>
          <a:solidFill>
            <a:schemeClr val="accent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 rot="20234106">
            <a:off x="-220016" y="3020007"/>
            <a:ext cx="8099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COM'È SUDDIVISA L'ARMA DEI CARABINIERI?</a:t>
            </a:r>
          </a:p>
          <a:p>
            <a:pPr algn="ctr"/>
            <a:r>
              <a:rPr lang="it-IT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L'ARMA È ARTICOLATA IN ORGANIZZAZIONE CENTRALE, ADDESTRATIVA, TERRITORIALE, MOBILE, SPECIALE E FORESTO-AMBIENTALE, REPARTI PER ESIGENZE SPECIFICHE</a:t>
            </a:r>
            <a:r>
              <a:rPr lang="it-IT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it-IT" sz="2400" i="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2" name="Picture 4" descr="https://www.acquavivapartecipa.it/wp-content/gallery/carabinierando/carabinierando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980" y="3169404"/>
            <a:ext cx="2710375" cy="35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5456">
            <a:off x="7284300" y="339645"/>
            <a:ext cx="2266801" cy="305455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565">
            <a:off x="2565191" y="65656"/>
            <a:ext cx="3229211" cy="201637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384">
            <a:off x="256196" y="142005"/>
            <a:ext cx="2264421" cy="325446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369">
            <a:off x="9375852" y="219063"/>
            <a:ext cx="2662224" cy="283995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023">
            <a:off x="3979170" y="4591937"/>
            <a:ext cx="2450600" cy="1927547"/>
          </a:xfrm>
          <a:prstGeom prst="rect">
            <a:avLst/>
          </a:prstGeom>
        </p:spPr>
      </p:pic>
      <p:pic>
        <p:nvPicPr>
          <p:cNvPr id="22" name="Picture 2" descr="Antonio Mariell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583">
            <a:off x="6659979" y="3990888"/>
            <a:ext cx="2583091" cy="250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rgbClr val="FFC000"/>
            </a:gs>
            <a:gs pos="81000">
              <a:schemeClr val="bg1"/>
            </a:gs>
            <a:gs pos="10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fondo cuore giallo e aranci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3" y="2934380"/>
            <a:ext cx="4426514" cy="3938191"/>
          </a:xfrm>
          <a:prstGeom prst="rect">
            <a:avLst/>
          </a:prstGeom>
          <a:noFill/>
          <a:ln w="254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2" descr="CORPI SPECIALI | Mike Ma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" y="840496"/>
            <a:ext cx="1432749" cy="1432749"/>
          </a:xfrm>
          <a:prstGeom prst="rect">
            <a:avLst/>
          </a:prstGeom>
          <a:noFill/>
          <a:effectLst>
            <a:glow rad="215900">
              <a:schemeClr val="accent2">
                <a:satMod val="175000"/>
                <a:alpha val="40000"/>
              </a:schemeClr>
            </a:glow>
            <a:reflection blurRad="38100" stA="99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" descr="File:Seconda Brigata Mobile - Carabinieri.jpg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9" y="2679073"/>
            <a:ext cx="1806009" cy="180600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2" descr="Distintivi di reparto ed enti vari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7" y="4485082"/>
            <a:ext cx="1489079" cy="183653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0" descr="Distintivi di reparto ed enti vari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557" y="269043"/>
            <a:ext cx="1372469" cy="169271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8" descr="Distintivi di reparto ed enti vari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876" y="4415008"/>
            <a:ext cx="1428750" cy="17526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temmi, emblemi e altri segni distintivi o marchi dell'Arma dei Carabinieri  ANX.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6" y="4754880"/>
            <a:ext cx="1394614" cy="18564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File:Scud Reggimento Cavallo.gif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48" y="42699"/>
            <a:ext cx="1526508" cy="188269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 descr="Distintivi di reparto ed enti vari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602" y="5054196"/>
            <a:ext cx="1428750" cy="17526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Distintivi di reparto ed enti vari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40" y="5061628"/>
            <a:ext cx="1428750" cy="176212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temmi, emblemi e altri segni distintivi o marchi dell'Arma dei Carabinieri  ANX.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35" y="4621070"/>
            <a:ext cx="1330293" cy="16794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Comando carabinieri per la tutela della salute - Wikiped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05" y="101335"/>
            <a:ext cx="1306171" cy="1619653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 carabinieri forestali - Armi e Tir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54" y="36670"/>
            <a:ext cx="1468667" cy="161965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Stemmi, emblemi e altri segni distintivi o marchi dell'Arma dei Carabinieri  ANX.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4" y="578246"/>
            <a:ext cx="1353461" cy="16918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Resoconto attività anno 2020 dei Carabinieri del Nucleo Tutela Patrimonio  Culturale di Cosenza - il Lametino.i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184" y="2461230"/>
            <a:ext cx="2499241" cy="174747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patch-carabinieri-comando-tutela-forestale-ambiantale-e-agroalimentare-plastificata-efd14e740d  - STUDIO RAMENGHI - PSICOLOGIA DELLA COMUNICAZION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31" y="2359009"/>
            <a:ext cx="1640038" cy="158968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Nucleo Carabinieri Subacquei: prima donna a ricevere il brevetto di  specialità. - YouTub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96" y="2593694"/>
            <a:ext cx="2200584" cy="152322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POTENZIATI AL MASSIMO IN TUTTA LA CAPITANATA I DISPOSITIVI DELL'ARMA DEI  CARABINIERI – La Gazzetta di San Severo – News di Capitanat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66" y="73589"/>
            <a:ext cx="1500029" cy="153381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Patch Distintivo GIS Carabinieri Gruppo Intervento Special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39" y="5201136"/>
            <a:ext cx="1810990" cy="16568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Reparto Carabinieri Scorte e Sicurezza - Wikipedi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51" y="2046919"/>
            <a:ext cx="2016478" cy="20063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istintivi di reparto ed enti vari 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345" y="386986"/>
            <a:ext cx="1381483" cy="17038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istintivi di reparto ed enti vari 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27" y="2825158"/>
            <a:ext cx="1407244" cy="172621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fondi animati per telefono da scaricare gratis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99"/>
            <a:ext cx="7357139" cy="685800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9 idee su Carabinieri | militari, uniformi militari, esercito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18" y="27025"/>
            <a:ext cx="4810835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tangolo 27"/>
          <p:cNvSpPr/>
          <p:nvPr/>
        </p:nvSpPr>
        <p:spPr>
          <a:xfrm rot="21286077">
            <a:off x="424653" y="269043"/>
            <a:ext cx="51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ootlight MT Light" panose="0204060206030A020304" pitchFamily="18" charset="0"/>
              </a:rPr>
              <a:t>TANTI REPARTI…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ootlight MT Light" panose="0204060206030A020304" pitchFamily="18" charset="0"/>
            </a:endParaRPr>
          </a:p>
        </p:txBody>
      </p:sp>
      <p:sp>
        <p:nvSpPr>
          <p:cNvPr id="29" name="Rettangolo 28"/>
          <p:cNvSpPr/>
          <p:nvPr/>
        </p:nvSpPr>
        <p:spPr>
          <a:xfrm rot="427389">
            <a:off x="1869179" y="5636164"/>
            <a:ext cx="5224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ootlight MT Light" panose="0204060206030A020304" pitchFamily="18" charset="0"/>
              </a:rPr>
              <a:t>UN SOLO CUORE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77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4000">
              <a:srgbClr val="00FF00"/>
            </a:gs>
            <a:gs pos="41000">
              <a:schemeClr val="bg1"/>
            </a:gs>
            <a:gs pos="10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download 35 HD Background Wallpapers For Desktop Download [1920x1200]  for your Desktop, Mobile &amp;amp; Tablet | Explore 48+ Free HD Wallpapers | Free  Hd Wallpapers 1080p, Free Hd Wallpaper 1920x1080, High Definition Wallpaper  Downlo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abinieri nell&amp;#39;Enciclopedia Trecc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32" y="165295"/>
            <a:ext cx="9339733" cy="6295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3975"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6" descr="Gradi Arma dei Carabinier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5" y="0"/>
            <a:ext cx="11234166" cy="6840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85725" cap="sq">
            <a:solidFill>
              <a:srgbClr val="C00000"/>
            </a:solidFill>
            <a:prstDash val="sysDot"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Above"/>
            <a:lightRig rig="threePt" dir="t">
              <a:rot lat="0" lon="0" rev="2700000"/>
            </a:lightRig>
          </a:scene3d>
          <a:sp3d>
            <a:bevelT h="38100" prst="riblet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61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if animate Arcobaleno - MRW.it WebGrafic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2" y="-2667003"/>
            <a:ext cx="6857997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con angoli arrotondati in diagonale 2"/>
          <p:cNvSpPr/>
          <p:nvPr/>
        </p:nvSpPr>
        <p:spPr>
          <a:xfrm>
            <a:off x="126103" y="0"/>
            <a:ext cx="8247555" cy="2835265"/>
          </a:xfrm>
          <a:prstGeom prst="round2Diag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 w="41275"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rgbClr val="002060"/>
                </a:gs>
                <a:gs pos="100000">
                  <a:srgbClr val="FFC000"/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9563">
            <a:off x="279983" y="326992"/>
            <a:ext cx="8167840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FF99FF"/>
              </a:gs>
              <a:gs pos="81000">
                <a:schemeClr val="bg1"/>
              </a:gs>
              <a:gs pos="100000">
                <a:schemeClr val="accent5">
                  <a:lumMod val="75000"/>
                </a:schemeClr>
              </a:gs>
            </a:gsLst>
            <a:lin ang="8100000" scaled="1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</a:rPr>
              <a:t>IL CENTRO SPORTIVO CARABINIERI FA PARTE DELL'ORGANIZZAZIONE ADDESTRATIVA DELL'ARMA DEI CARABINIERI CHE SI OCCUPA DI SPORT A LIVELLO AGONISTICO, AL FINE DI ARRUOLARE ATLETI DI CHIARO INTERESSE NAZIONALE.</a:t>
            </a:r>
          </a:p>
          <a:p>
            <a:pPr algn="ctr"/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  <a:hlinkClick r:id="rId3"/>
              </a:rPr>
              <a:t>COMANDANTE ATTUALE</a:t>
            </a:r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</a:rPr>
              <a:t>: COL. GIANNI MASSIMO CUNEO</a:t>
            </a:r>
          </a:p>
          <a:p>
            <a:pPr algn="ctr"/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  <a:hlinkClick r:id="rId4"/>
              </a:rPr>
              <a:t>SERVIZIO</a:t>
            </a:r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</a:rPr>
              <a:t>: </a:t>
            </a:r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  <a:hlinkClick r:id="rId5"/>
              </a:rPr>
              <a:t>ARMA DEI CARABINIERI</a:t>
            </a:r>
            <a:endParaRPr lang="it-IT" b="1" dirty="0" smtClean="0">
              <a:solidFill>
                <a:srgbClr val="7030A0"/>
              </a:solidFill>
              <a:latin typeface="Footlight MT Light" panose="0204060206030A020304" pitchFamily="18" charset="0"/>
            </a:endParaRPr>
          </a:p>
          <a:p>
            <a:pPr algn="ctr"/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  <a:hlinkClick r:id="rId6"/>
              </a:rPr>
              <a:t>COLORI</a:t>
            </a:r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</a:rPr>
              <a:t>: ROSSO, BLU</a:t>
            </a:r>
          </a:p>
          <a:p>
            <a:pPr algn="ctr"/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  <a:hlinkClick r:id="rId7"/>
              </a:rPr>
              <a:t>RUOLO</a:t>
            </a:r>
            <a:r>
              <a:rPr lang="it-IT" b="1" dirty="0" smtClean="0">
                <a:solidFill>
                  <a:srgbClr val="7030A0"/>
                </a:solidFill>
                <a:latin typeface="Footlight MT Light" panose="0204060206030A020304" pitchFamily="18" charset="0"/>
              </a:rPr>
              <a:t>: ATTIVITÀ AGONISTICA</a:t>
            </a:r>
          </a:p>
        </p:txBody>
      </p:sp>
      <p:pic>
        <p:nvPicPr>
          <p:cNvPr id="5" name="Picture 4" descr="Il Centro Sportivo Carabinieri prima società italiana per la stagione  2019/20 - SciareM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947">
            <a:off x="5747073" y="2564205"/>
            <a:ext cx="6278583" cy="40227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entro Sportivo Carabinieri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0292">
            <a:off x="1530245" y="3428996"/>
            <a:ext cx="2520237" cy="28352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64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fondo Cielo Stellato Fot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4717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747818" y="-154745"/>
            <a:ext cx="6295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bg1"/>
                </a:solidFill>
                <a:effectLst/>
                <a:latin typeface="Century Schoolbook" panose="02040604050505020304" pitchFamily="18" charset="0"/>
              </a:rPr>
              <a:t>ATLETI FAMOSI</a:t>
            </a:r>
            <a:endParaRPr lang="it-IT" sz="5400" b="1" cap="none" spc="0" dirty="0">
              <a:ln/>
              <a:solidFill>
                <a:schemeClr val="bg1"/>
              </a:solidFill>
              <a:effectLst/>
              <a:latin typeface="Century Schoolbook" panose="02040604050505020304" pitchFamily="18" charset="0"/>
            </a:endParaRPr>
          </a:p>
        </p:txBody>
      </p:sp>
      <p:sp>
        <p:nvSpPr>
          <p:cNvPr id="4" name="Pentagono 3"/>
          <p:cNvSpPr/>
          <p:nvPr/>
        </p:nvSpPr>
        <p:spPr>
          <a:xfrm>
            <a:off x="7717" y="508780"/>
            <a:ext cx="3101243" cy="1631852"/>
          </a:xfrm>
          <a:prstGeom prst="homePlate">
            <a:avLst/>
          </a:prstGeom>
          <a:solidFill>
            <a:schemeClr val="accent1">
              <a:alpha val="67000"/>
            </a:schemeClr>
          </a:solidFill>
          <a:ln w="412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entagono 5"/>
          <p:cNvSpPr/>
          <p:nvPr/>
        </p:nvSpPr>
        <p:spPr>
          <a:xfrm rot="8949636">
            <a:off x="9213613" y="1293610"/>
            <a:ext cx="2657153" cy="1631852"/>
          </a:xfrm>
          <a:prstGeom prst="homePlate">
            <a:avLst/>
          </a:prstGeom>
          <a:solidFill>
            <a:schemeClr val="accent1">
              <a:alpha val="83000"/>
            </a:schemeClr>
          </a:solidFill>
          <a:ln w="50800">
            <a:solidFill>
              <a:srgbClr val="FF99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entagono 6"/>
          <p:cNvSpPr/>
          <p:nvPr/>
        </p:nvSpPr>
        <p:spPr>
          <a:xfrm rot="1178292">
            <a:off x="191641" y="3698938"/>
            <a:ext cx="3104642" cy="1631852"/>
          </a:xfrm>
          <a:prstGeom prst="homePlate">
            <a:avLst/>
          </a:prstGeom>
          <a:solidFill>
            <a:schemeClr val="accent1">
              <a:alpha val="73000"/>
            </a:schemeClr>
          </a:solidFill>
          <a:ln w="635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41" y="79740"/>
            <a:ext cx="1997725" cy="3324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ttangolo 7"/>
          <p:cNvSpPr/>
          <p:nvPr/>
        </p:nvSpPr>
        <p:spPr>
          <a:xfrm>
            <a:off x="7716" y="586278"/>
            <a:ext cx="24822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cap="none" spc="0" dirty="0" smtClean="0">
                <a:ln/>
                <a:solidFill>
                  <a:schemeClr val="accent4"/>
                </a:solidFill>
                <a:effectLst/>
              </a:rPr>
              <a:t>RICCARDO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DE LUCA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 PENTATLON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55" y="3583745"/>
            <a:ext cx="2100640" cy="3147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ttangolo 11"/>
          <p:cNvSpPr/>
          <p:nvPr/>
        </p:nvSpPr>
        <p:spPr>
          <a:xfrm rot="1108406">
            <a:off x="233927" y="3659430"/>
            <a:ext cx="24555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ANDREA CASSARA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FIORETTO</a:t>
            </a:r>
          </a:p>
        </p:txBody>
      </p:sp>
      <p:sp>
        <p:nvSpPr>
          <p:cNvPr id="13" name="Rettangolo 12"/>
          <p:cNvSpPr/>
          <p:nvPr/>
        </p:nvSpPr>
        <p:spPr>
          <a:xfrm rot="19471765">
            <a:off x="9483670" y="1089308"/>
            <a:ext cx="24555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ARIANNA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ERRIGO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FIORETTO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18" y="586278"/>
            <a:ext cx="2060285" cy="308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entagono 15"/>
          <p:cNvSpPr/>
          <p:nvPr/>
        </p:nvSpPr>
        <p:spPr>
          <a:xfrm rot="9814543">
            <a:off x="9106012" y="4693740"/>
            <a:ext cx="2657153" cy="1631852"/>
          </a:xfrm>
          <a:prstGeom prst="homePlate">
            <a:avLst/>
          </a:prstGeom>
          <a:solidFill>
            <a:schemeClr val="accent1">
              <a:alpha val="67000"/>
            </a:schemeClr>
          </a:solidFill>
          <a:ln w="698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 rot="20644779">
            <a:off x="9483669" y="4707187"/>
            <a:ext cx="24555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GIORGIO ROCCA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SCIATORE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90" y="3800964"/>
            <a:ext cx="2225959" cy="3003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64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/>
      <p:bldP spid="12" grpId="0"/>
      <p:bldP spid="13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1">
                <a:lumMod val="5000"/>
                <a:lumOff val="95000"/>
              </a:schemeClr>
            </a:gs>
            <a:gs pos="8000">
              <a:schemeClr val="accent6">
                <a:lumMod val="75000"/>
              </a:schemeClr>
            </a:gs>
            <a:gs pos="81000">
              <a:schemeClr val="bg1"/>
            </a:gs>
            <a:gs pos="100000">
              <a:srgbClr val="660066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nimati Sfondi Pc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a 2 2"/>
          <p:cNvSpPr/>
          <p:nvPr/>
        </p:nvSpPr>
        <p:spPr>
          <a:xfrm>
            <a:off x="0" y="0"/>
            <a:ext cx="4339797" cy="3390314"/>
          </a:xfrm>
          <a:prstGeom prst="doubleWav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nda 2 5"/>
          <p:cNvSpPr/>
          <p:nvPr/>
        </p:nvSpPr>
        <p:spPr>
          <a:xfrm>
            <a:off x="8056319" y="3979994"/>
            <a:ext cx="3956801" cy="2634679"/>
          </a:xfrm>
          <a:prstGeom prst="doubleWave">
            <a:avLst/>
          </a:prstGeom>
          <a:solidFill>
            <a:srgbClr val="FF99FF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nda 2 6"/>
          <p:cNvSpPr/>
          <p:nvPr/>
        </p:nvSpPr>
        <p:spPr>
          <a:xfrm>
            <a:off x="8119818" y="-49206"/>
            <a:ext cx="3978985" cy="3172262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111">
            <a:off x="163957" y="320175"/>
            <a:ext cx="2771335" cy="2605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ettangolo 8"/>
          <p:cNvSpPr/>
          <p:nvPr/>
        </p:nvSpPr>
        <p:spPr>
          <a:xfrm rot="2087326">
            <a:off x="2607866" y="784191"/>
            <a:ext cx="19007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660066"/>
                </a:solidFill>
              </a:rPr>
              <a:t>DI CENTA</a:t>
            </a:r>
          </a:p>
          <a:p>
            <a:pPr algn="ctr"/>
            <a:r>
              <a:rPr lang="it-IT" sz="3200" b="1" dirty="0" smtClean="0">
                <a:ln/>
                <a:solidFill>
                  <a:srgbClr val="660066"/>
                </a:solidFill>
              </a:rPr>
              <a:t>FONDO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9434">
            <a:off x="8103879" y="389328"/>
            <a:ext cx="2049391" cy="24342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1" name="Rettangolo 10"/>
          <p:cNvSpPr/>
          <p:nvPr/>
        </p:nvSpPr>
        <p:spPr>
          <a:xfrm rot="1574462">
            <a:off x="10084938" y="754202"/>
            <a:ext cx="2215974" cy="1384995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DE</a:t>
            </a:r>
          </a:p>
          <a:p>
            <a:pPr algn="ctr"/>
            <a:r>
              <a:rPr lang="it-IT" sz="28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BENEDICTIS</a:t>
            </a:r>
          </a:p>
          <a:p>
            <a:pPr algn="ctr"/>
            <a:r>
              <a:rPr lang="it-IT" sz="2800" b="1" dirty="0" smtClean="0">
                <a:ln/>
                <a:solidFill>
                  <a:schemeClr val="accent6">
                    <a:lumMod val="50000"/>
                  </a:schemeClr>
                </a:solidFill>
              </a:rPr>
              <a:t>MARCIA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909">
            <a:off x="9210871" y="4248745"/>
            <a:ext cx="2828925" cy="20971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3" name="Rettangolo 12"/>
          <p:cNvSpPr/>
          <p:nvPr/>
        </p:nvSpPr>
        <p:spPr>
          <a:xfrm rot="20340729">
            <a:off x="7968743" y="4591740"/>
            <a:ext cx="14898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C00000"/>
                </a:solidFill>
              </a:rPr>
              <a:t>NUOTO</a:t>
            </a:r>
          </a:p>
        </p:txBody>
      </p:sp>
      <p:sp>
        <p:nvSpPr>
          <p:cNvPr id="14" name="Onda 2 13"/>
          <p:cNvSpPr/>
          <p:nvPr/>
        </p:nvSpPr>
        <p:spPr>
          <a:xfrm>
            <a:off x="91766" y="3621848"/>
            <a:ext cx="3790917" cy="3236152"/>
          </a:xfrm>
          <a:prstGeom prst="doubleWav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984">
            <a:off x="1465541" y="3815937"/>
            <a:ext cx="2009775" cy="28479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Rettangolo 16"/>
          <p:cNvSpPr/>
          <p:nvPr/>
        </p:nvSpPr>
        <p:spPr>
          <a:xfrm rot="20204431">
            <a:off x="-141749" y="4758724"/>
            <a:ext cx="19007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TOMBA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</a:rPr>
              <a:t>SCI</a:t>
            </a:r>
          </a:p>
        </p:txBody>
      </p:sp>
      <p:sp>
        <p:nvSpPr>
          <p:cNvPr id="16" name="Onda 2 15"/>
          <p:cNvSpPr/>
          <p:nvPr/>
        </p:nvSpPr>
        <p:spPr>
          <a:xfrm>
            <a:off x="4207237" y="2740771"/>
            <a:ext cx="3510081" cy="4083772"/>
          </a:xfrm>
          <a:prstGeom prst="doubleWav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528">
            <a:off x="4756783" y="2808435"/>
            <a:ext cx="2584808" cy="37320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22" name="Rettangolo 21"/>
          <p:cNvSpPr/>
          <p:nvPr/>
        </p:nvSpPr>
        <p:spPr>
          <a:xfrm>
            <a:off x="4080144" y="2909596"/>
            <a:ext cx="20711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C00000"/>
                </a:solidFill>
              </a:rPr>
              <a:t>KARATE</a:t>
            </a:r>
          </a:p>
        </p:txBody>
      </p:sp>
      <p:pic>
        <p:nvPicPr>
          <p:cNvPr id="23" name="Picture 10" descr="Sfondi Cellulare Carabinier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92" y="75241"/>
            <a:ext cx="2083962" cy="2462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2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/>
      <p:bldP spid="11" grpId="0"/>
      <p:bldP spid="13" grpId="0"/>
      <p:bldP spid="14" grpId="0" animBg="1"/>
      <p:bldP spid="17" grpId="0"/>
      <p:bldP spid="16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rgbClr val="FF99FF"/>
            </a:gs>
            <a:gs pos="81000">
              <a:schemeClr val="bg1"/>
            </a:gs>
            <a:gs pos="10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desivo murale astratto Macchie colori splash - TenSt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6999" y="-2666999"/>
            <a:ext cx="6858002" cy="12192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FF99FF"/>
              </a:gs>
              <a:gs pos="81000">
                <a:schemeClr val="bg1"/>
              </a:gs>
              <a:gs pos="100000">
                <a:schemeClr val="accent5">
                  <a:lumMod val="75000"/>
                </a:schemeClr>
              </a:gs>
            </a:gsLst>
            <a:lin ang="8100000" scaled="1"/>
          </a:gradFill>
          <a:ln w="28575">
            <a:gradFill>
              <a:gsLst>
                <a:gs pos="12000">
                  <a:schemeClr val="accent1">
                    <a:lumMod val="5000"/>
                    <a:lumOff val="95000"/>
                  </a:schemeClr>
                </a:gs>
                <a:gs pos="55000">
                  <a:schemeClr val="accent1">
                    <a:lumMod val="45000"/>
                    <a:lumOff val="55000"/>
                  </a:schemeClr>
                </a:gs>
                <a:gs pos="83000">
                  <a:srgbClr val="C00000"/>
                </a:gs>
                <a:gs pos="100000">
                  <a:srgbClr val="FF9933"/>
                </a:gs>
              </a:gsLst>
              <a:lin ang="5400000" scaled="1"/>
            </a:gra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Stella a 7 punte 2"/>
          <p:cNvSpPr/>
          <p:nvPr/>
        </p:nvSpPr>
        <p:spPr>
          <a:xfrm>
            <a:off x="0" y="151226"/>
            <a:ext cx="4881489" cy="4392637"/>
          </a:xfrm>
          <a:prstGeom prst="star7">
            <a:avLst/>
          </a:prstGeom>
          <a:solidFill>
            <a:schemeClr val="bg1">
              <a:alpha val="0"/>
            </a:schemeClr>
          </a:solidFill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tella a 7 punte 3"/>
          <p:cNvSpPr/>
          <p:nvPr/>
        </p:nvSpPr>
        <p:spPr>
          <a:xfrm>
            <a:off x="3655255" y="2465365"/>
            <a:ext cx="4881489" cy="4392637"/>
          </a:xfrm>
          <a:prstGeom prst="star7">
            <a:avLst/>
          </a:prstGeom>
          <a:solidFill>
            <a:schemeClr val="bg1">
              <a:alpha val="0"/>
            </a:schemeClr>
          </a:solidFill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tella a 7 punte 4"/>
          <p:cNvSpPr/>
          <p:nvPr/>
        </p:nvSpPr>
        <p:spPr>
          <a:xfrm>
            <a:off x="7127631" y="0"/>
            <a:ext cx="4881489" cy="4392637"/>
          </a:xfrm>
          <a:prstGeom prst="star7">
            <a:avLst/>
          </a:prstGeom>
          <a:solidFill>
            <a:schemeClr val="bg1">
              <a:alpha val="0"/>
            </a:schemeClr>
          </a:solidFill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883">
            <a:off x="1128750" y="1054285"/>
            <a:ext cx="2562786" cy="2586517"/>
          </a:xfrm>
          <a:prstGeom prst="rect">
            <a:avLst/>
          </a:prstGeom>
          <a:ln w="47625">
            <a:gradFill>
              <a:gsLst>
                <a:gs pos="0">
                  <a:srgbClr val="0070C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52000">
                  <a:srgbClr val="FFC000"/>
                </a:gs>
                <a:gs pos="100000">
                  <a:srgbClr val="002060"/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ttangolo 6"/>
          <p:cNvSpPr/>
          <p:nvPr/>
        </p:nvSpPr>
        <p:spPr>
          <a:xfrm rot="536727">
            <a:off x="438744" y="3792671"/>
            <a:ext cx="294192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</a:rPr>
              <a:t>MOLFETTA</a:t>
            </a:r>
          </a:p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</a:rPr>
              <a:t>TAEKVONDOKA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501">
            <a:off x="8454683" y="886265"/>
            <a:ext cx="2349305" cy="3104562"/>
          </a:xfrm>
          <a:prstGeom prst="rect">
            <a:avLst/>
          </a:prstGeom>
          <a:ln w="444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9" name="Rettangolo 8"/>
          <p:cNvSpPr/>
          <p:nvPr/>
        </p:nvSpPr>
        <p:spPr>
          <a:xfrm>
            <a:off x="8255287" y="3897678"/>
            <a:ext cx="35638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</a:rPr>
              <a:t>DIDON</a:t>
            </a:r>
          </a:p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</a:rPr>
              <a:t>ATLETICA LEGGERA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156">
            <a:off x="4834407" y="3563275"/>
            <a:ext cx="2812590" cy="2525138"/>
          </a:xfrm>
          <a:prstGeom prst="rect">
            <a:avLst/>
          </a:prstGeom>
          <a:ln w="41275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12" name="Rettangolo 11"/>
          <p:cNvSpPr/>
          <p:nvPr/>
        </p:nvSpPr>
        <p:spPr>
          <a:xfrm>
            <a:off x="4019434" y="5781300"/>
            <a:ext cx="22072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</a:rPr>
              <a:t>ZGGLER</a:t>
            </a:r>
          </a:p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</a:rPr>
              <a:t>SLITTINO</a:t>
            </a:r>
          </a:p>
        </p:txBody>
      </p:sp>
      <p:pic>
        <p:nvPicPr>
          <p:cNvPr id="13" name="Picture 10" descr="Presentazione del Calendario Storico e dell&amp;#39;Agenda Storica 2016 dell&amp;#39;Arma  dei Carabinieri – La Gazzetta di San Severo – News di Capitan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19" y="4974896"/>
            <a:ext cx="2374584" cy="1904202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sp3d>
            <a:bevelT w="152400" h="50800" prst="softRound"/>
            <a:bevelB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93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6">
                <a:lumMod val="75000"/>
              </a:schemeClr>
            </a:gs>
            <a:gs pos="64000">
              <a:schemeClr val="bg1"/>
            </a:gs>
            <a:gs pos="100000">
              <a:srgbClr val="FF66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oving Glitter Backgrounds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2298" y="-2671702"/>
            <a:ext cx="6858003" cy="12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490">
            <a:off x="194670" y="183931"/>
            <a:ext cx="4529261" cy="33544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Documento multiplo 4"/>
          <p:cNvSpPr/>
          <p:nvPr/>
        </p:nvSpPr>
        <p:spPr>
          <a:xfrm>
            <a:off x="8369658" y="74518"/>
            <a:ext cx="3822342" cy="2232583"/>
          </a:xfrm>
          <a:prstGeom prst="flowChartMultidocument">
            <a:avLst/>
          </a:prstGeom>
          <a:solidFill>
            <a:schemeClr val="accent1">
              <a:alpha val="25000"/>
            </a:schemeClr>
          </a:solidFill>
          <a:effectLst>
            <a:glow rad="12700">
              <a:schemeClr val="accent1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8369658" y="451747"/>
            <a:ext cx="32159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VITTORIO</a:t>
            </a:r>
          </a:p>
          <a:p>
            <a:pPr algn="ctr"/>
            <a:r>
              <a:rPr lang="it-IT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 IACOVACCI</a:t>
            </a:r>
          </a:p>
          <a:p>
            <a:pPr algn="ctr"/>
            <a:r>
              <a:rPr lang="it-IT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SCORTA</a:t>
            </a:r>
          </a:p>
          <a:p>
            <a:pPr algn="ctr"/>
            <a:r>
              <a:rPr lang="it-IT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 DELL’ AMBASCIATORE’</a:t>
            </a:r>
          </a:p>
          <a:p>
            <a:pPr algn="ctr"/>
            <a:r>
              <a:rPr lang="it-IT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 ATTANASIO</a:t>
            </a:r>
          </a:p>
          <a:p>
            <a:pPr algn="ctr"/>
            <a:r>
              <a:rPr lang="it-IT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 IN CONGO</a:t>
            </a:r>
            <a:endParaRPr lang="it-IT" b="1" cap="none" spc="0" dirty="0">
              <a:ln/>
              <a:solidFill>
                <a:srgbClr val="C0000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692">
            <a:off x="3464465" y="3362038"/>
            <a:ext cx="3168119" cy="31681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1" name="Documento multiplo 10"/>
          <p:cNvSpPr/>
          <p:nvPr/>
        </p:nvSpPr>
        <p:spPr>
          <a:xfrm>
            <a:off x="113985" y="3745078"/>
            <a:ext cx="3104271" cy="2162245"/>
          </a:xfrm>
          <a:prstGeom prst="flowChartMultidocumen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58066" y="4226035"/>
            <a:ext cx="25923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STRAGE DI </a:t>
            </a:r>
          </a:p>
          <a:p>
            <a:pPr algn="ctr"/>
            <a:r>
              <a:rPr lang="it-IT" sz="2400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VIA D’AMELIO</a:t>
            </a:r>
          </a:p>
          <a:p>
            <a:pPr algn="ctr"/>
            <a:r>
              <a:rPr lang="it-IT" sz="2400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19/07/1992</a:t>
            </a:r>
            <a:endParaRPr lang="it-IT" sz="2400" b="1" cap="none" spc="0" dirty="0">
              <a:ln/>
              <a:solidFill>
                <a:srgbClr val="C0000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14" y="2657822"/>
            <a:ext cx="4750987" cy="25808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4" name="Documento multiplo 13"/>
          <p:cNvSpPr/>
          <p:nvPr/>
        </p:nvSpPr>
        <p:spPr>
          <a:xfrm>
            <a:off x="7471483" y="5298440"/>
            <a:ext cx="4064663" cy="1499772"/>
          </a:xfrm>
          <a:prstGeom prst="flowChartMultidocumen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8160656" y="5505136"/>
            <a:ext cx="22775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STRAGE DI </a:t>
            </a:r>
          </a:p>
          <a:p>
            <a:pPr algn="ctr"/>
            <a:r>
              <a:rPr lang="it-IT" sz="2400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CAPACI</a:t>
            </a:r>
          </a:p>
          <a:p>
            <a:pPr algn="ctr"/>
            <a:r>
              <a:rPr lang="it-IT" sz="2400" b="1" dirty="0" smtClean="0">
                <a:ln/>
                <a:solidFill>
                  <a:srgbClr val="C00000"/>
                </a:solidFill>
                <a:latin typeface="Century Schoolbook" panose="02040604050505020304" pitchFamily="18" charset="0"/>
              </a:rPr>
              <a:t>23</a:t>
            </a:r>
            <a:r>
              <a:rPr lang="it-IT" sz="2400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/05/1992</a:t>
            </a:r>
            <a:endParaRPr lang="it-IT" sz="2400" b="1" cap="none" spc="0" dirty="0">
              <a:ln/>
              <a:solidFill>
                <a:srgbClr val="C0000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421">
            <a:off x="4959425" y="181325"/>
            <a:ext cx="2836632" cy="23428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Rettangolo 16"/>
          <p:cNvSpPr/>
          <p:nvPr/>
        </p:nvSpPr>
        <p:spPr>
          <a:xfrm rot="21255797">
            <a:off x="841789" y="2937290"/>
            <a:ext cx="3503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cap="none" spc="0" dirty="0" smtClean="0">
                <a:ln/>
                <a:solidFill>
                  <a:srgbClr val="C00000"/>
                </a:solidFill>
                <a:effectLst/>
                <a:latin typeface="Century Schoolbook" panose="02040604050505020304" pitchFamily="18" charset="0"/>
              </a:rPr>
              <a:t>I NOSTRI EROI</a:t>
            </a:r>
            <a:endParaRPr lang="it-IT" sz="2400" b="1" cap="none" spc="0" dirty="0">
              <a:ln/>
              <a:solidFill>
                <a:srgbClr val="C0000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" y="-9324"/>
            <a:ext cx="3566346" cy="6867324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07" y="-1"/>
            <a:ext cx="5112826" cy="686732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33" y="-9324"/>
            <a:ext cx="3485966" cy="68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7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rgbClr val="FFC000"/>
            </a:gs>
            <a:gs pos="81000">
              <a:schemeClr val="bg1"/>
            </a:gs>
            <a:gs pos="10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gratuito | download desktop fluido 4k, Sfondo HD | Wallpaperbe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4379"/>
          </a:xfrm>
          <a:prstGeom prst="rect">
            <a:avLst/>
          </a:prstGeom>
          <a:noFill/>
          <a:ln w="66675" cmpd="dbl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2060"/>
                </a:gs>
                <a:gs pos="83000">
                  <a:srgbClr val="92D050"/>
                </a:gs>
                <a:gs pos="100000">
                  <a:srgbClr val="FF9933"/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20" y="0"/>
            <a:ext cx="9858760" cy="6858000"/>
          </a:xfrm>
          <a:prstGeom prst="rect">
            <a:avLst/>
          </a:prstGeom>
          <a:ln w="53975">
            <a:gradFill>
              <a:gsLst>
                <a:gs pos="0">
                  <a:srgbClr val="C00000"/>
                </a:gs>
                <a:gs pos="67000">
                  <a:srgbClr val="00FF00"/>
                </a:gs>
                <a:gs pos="34000">
                  <a:schemeClr val="accent1">
                    <a:lumMod val="45000"/>
                    <a:lumOff val="5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prstDash val="sysDash"/>
          </a:ln>
          <a:scene3d>
            <a:camera prst="orthographicFront"/>
            <a:lightRig rig="threePt" dir="t"/>
          </a:scene3d>
          <a:sp3d>
            <a:bevelT prst="angle"/>
            <a:bevelB/>
          </a:sp3d>
        </p:spPr>
      </p:pic>
    </p:spTree>
    <p:extLst>
      <p:ext uri="{BB962C8B-B14F-4D97-AF65-F5344CB8AC3E}">
        <p14:creationId xmlns:p14="http://schemas.microsoft.com/office/powerpoint/2010/main" val="41818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fondo astratto hd - bella carta da parati a colori - 1600x1000 -  Wallpaper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3950">
            <a:off x="3290176" y="239504"/>
            <a:ext cx="4375838" cy="6580257"/>
          </a:xfrm>
          <a:prstGeom prst="rect">
            <a:avLst/>
          </a:prstGeom>
          <a:effectLst>
            <a:reflection blurRad="6350" stA="50000" endA="300" endPos="55500" dist="101600" dir="5400000" sy="-100000" algn="bl" rotWithShape="0"/>
          </a:effectLst>
          <a:scene3d>
            <a:camera prst="isometricOffAxis1Right"/>
            <a:lightRig rig="chilly" dir="t"/>
          </a:scene3d>
          <a:sp3d contourW="12700">
            <a:bevelT/>
            <a:contourClr>
              <a:srgbClr val="002060"/>
            </a:contourClr>
          </a:sp3d>
        </p:spPr>
      </p:pic>
    </p:spTree>
    <p:extLst>
      <p:ext uri="{BB962C8B-B14F-4D97-AF65-F5344CB8AC3E}">
        <p14:creationId xmlns:p14="http://schemas.microsoft.com/office/powerpoint/2010/main" val="2011526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trisce colorate GIF - Scarica &amp;amp; Condividi su PHONE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3" y="-2643738"/>
            <a:ext cx="6857999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6" y="154745"/>
            <a:ext cx="10974203" cy="723079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888159" y="2943639"/>
            <a:ext cx="363086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FEDELTA’</a:t>
            </a:r>
          </a:p>
          <a:p>
            <a:pPr algn="ctr"/>
            <a:r>
              <a:rPr lang="it-IT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DOVERE</a:t>
            </a:r>
          </a:p>
          <a:p>
            <a:pPr algn="ctr"/>
            <a:r>
              <a:rPr lang="it-IT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ABNEGAZIONE</a:t>
            </a:r>
          </a:p>
          <a:p>
            <a:pPr algn="ctr"/>
            <a:r>
              <a:rPr lang="it-IT" sz="44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LEALTA’</a:t>
            </a:r>
          </a:p>
          <a:p>
            <a:pPr algn="ctr"/>
            <a:r>
              <a:rPr lang="it-IT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CORAGGIO</a:t>
            </a:r>
            <a:endParaRPr lang="it-IT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375750" y="961586"/>
            <a:ext cx="4970656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GENEROSITA’</a:t>
            </a:r>
          </a:p>
          <a:p>
            <a:pPr algn="ctr"/>
            <a:r>
              <a:rPr lang="it-IT" sz="4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PROFESSIONALITA’</a:t>
            </a:r>
          </a:p>
          <a:p>
            <a:pPr algn="ctr"/>
            <a:r>
              <a:rPr lang="it-IT" sz="48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SOLIDARIETA’</a:t>
            </a:r>
          </a:p>
          <a:p>
            <a:pPr algn="ctr"/>
            <a:r>
              <a:rPr lang="it-IT" sz="4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VOLONTA’</a:t>
            </a:r>
          </a:p>
          <a:p>
            <a:pPr algn="ctr"/>
            <a:r>
              <a:rPr lang="it-IT" sz="48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COERENZA</a:t>
            </a:r>
          </a:p>
          <a:p>
            <a:pPr algn="ctr"/>
            <a:r>
              <a:rPr lang="it-IT" sz="4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ALTRUISMO</a:t>
            </a:r>
          </a:p>
          <a:p>
            <a:pPr algn="ctr"/>
            <a:r>
              <a:rPr lang="it-IT" sz="48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SACRIFICIO</a:t>
            </a:r>
            <a:endParaRPr lang="it-IT" sz="5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Picture 2" descr="Pin su Copertinando: Pintér, Jacono, Th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77" y="961586"/>
            <a:ext cx="3234630" cy="2096918"/>
          </a:xfrm>
          <a:prstGeom prst="rect">
            <a:avLst/>
          </a:prstGeom>
          <a:noFill/>
          <a:ln w="66675">
            <a:gradFill>
              <a:gsLst>
                <a:gs pos="0">
                  <a:schemeClr val="accent6">
                    <a:lumMod val="50000"/>
                  </a:schemeClr>
                </a:gs>
                <a:gs pos="91143">
                  <a:srgbClr val="FFFF00"/>
                </a:gs>
                <a:gs pos="74000">
                  <a:srgbClr val="00B0F0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161362" y="0"/>
            <a:ext cx="78692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Footlight MT Light" panose="0204060206030A020304" pitchFamily="18" charset="0"/>
              </a:rPr>
              <a:t>I VALORI DELL’ARMA</a:t>
            </a:r>
            <a:endParaRPr lang="it-IT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lpaper: 2 sfondi per smartphone fantasy e irreali, Raccolta di 2 sfondi  gratuiti di arte fantasy e irreale - Moosee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7920" y="-2683694"/>
            <a:ext cx="6857998" cy="12225390"/>
          </a:xfrm>
          <a:prstGeom prst="rect">
            <a:avLst/>
          </a:prstGeom>
          <a:noFill/>
          <a:ln w="60325">
            <a:solidFill>
              <a:srgbClr val="FFC000"/>
            </a:solidFill>
            <a:prstDash val="sysDot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4602" y="4919617"/>
            <a:ext cx="4010891" cy="14465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FFFF00"/>
              </a:gs>
              <a:gs pos="81000">
                <a:schemeClr val="bg1"/>
              </a:gs>
              <a:gs pos="100000">
                <a:schemeClr val="accent5">
                  <a:lumMod val="75000"/>
                </a:schemeClr>
              </a:gs>
            </a:gsLst>
            <a:lin ang="8100000" scaled="1"/>
          </a:gradFill>
          <a:effectLst>
            <a:glow rad="2667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GRAZIE DALLA 5^C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99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6335">
            <a:off x="526715" y="538957"/>
            <a:ext cx="2885732" cy="36098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7098">
            <a:off x="8502197" y="-360179"/>
            <a:ext cx="2942840" cy="409777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/>
            <a:contourClr>
              <a:srgbClr val="FF9933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6145">
            <a:off x="8499925" y="3110508"/>
            <a:ext cx="3507186" cy="378792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 w="114300" prst="artDeco"/>
            <a:contourClr>
              <a:srgbClr val="FF0000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940">
            <a:off x="4344902" y="-44689"/>
            <a:ext cx="2988905" cy="373255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 w="114300" prst="hardEdge"/>
            <a:contourClr>
              <a:srgbClr val="00B0F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2346">
            <a:off x="4585550" y="2970159"/>
            <a:ext cx="2930034" cy="441842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 w="114300" prst="hardEdge"/>
            <a:contourClr>
              <a:srgbClr val="002060"/>
            </a:contourClr>
          </a:sp3d>
        </p:spPr>
      </p:pic>
    </p:spTree>
    <p:extLst>
      <p:ext uri="{BB962C8B-B14F-4D97-AF65-F5344CB8AC3E}">
        <p14:creationId xmlns:p14="http://schemas.microsoft.com/office/powerpoint/2010/main" val="21595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fondo 10d per dispositivi mobili - Sfondo del telefono 3d - 1080x1920 -  Wallpaper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1839" y="-2671841"/>
            <a:ext cx="6848320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2310" y="-330332"/>
            <a:ext cx="3094892" cy="4414089"/>
          </a:xfrm>
          <a:prstGeom prst="rect">
            <a:avLst/>
          </a:prstGeom>
          <a:effectLst>
            <a:reflection stA="65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3129" y="-551873"/>
            <a:ext cx="3155529" cy="4441556"/>
          </a:xfrm>
          <a:prstGeom prst="rect">
            <a:avLst/>
          </a:prstGeom>
          <a:effectLst>
            <a:reflection stA="54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3335" y="3261540"/>
            <a:ext cx="2923944" cy="4249615"/>
          </a:xfrm>
          <a:prstGeom prst="rect">
            <a:avLst/>
          </a:prstGeom>
          <a:effectLst>
            <a:reflection stA="88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8973" y="2926146"/>
            <a:ext cx="3225453" cy="4221480"/>
          </a:xfrm>
          <a:prstGeom prst="rect">
            <a:avLst/>
          </a:prstGeom>
          <a:effectLst>
            <a:reflection stA="79000"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076272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2 wallpaper gratuiti per smart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4" y="2790680"/>
            <a:ext cx="2829887" cy="37982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9" y="2349304"/>
            <a:ext cx="2910421" cy="4093698"/>
          </a:xfrm>
          <a:prstGeom prst="rect">
            <a:avLst/>
          </a:prstGeom>
          <a:ln w="69850" cap="rnd">
            <a:solidFill>
              <a:srgbClr val="00206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30226" y="3123023"/>
            <a:ext cx="2959048" cy="3926058"/>
          </a:xfrm>
          <a:prstGeom prst="snip2DiagRect">
            <a:avLst/>
          </a:prstGeom>
          <a:solidFill>
            <a:srgbClr val="7030A0"/>
          </a:solidFill>
          <a:ln w="34925" cap="sq">
            <a:solidFill>
              <a:srgbClr val="FF99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61010" y="-346136"/>
            <a:ext cx="2881986" cy="419334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4178" y="-283803"/>
            <a:ext cx="2630660" cy="3518306"/>
          </a:xfrm>
          <a:prstGeom prst="rect">
            <a:avLst/>
          </a:prstGeom>
          <a:ln w="53975">
            <a:solidFill>
              <a:srgbClr val="FFC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65991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7 idee su Rosa fucsia | sfondi, sfondi iphone, sfondi per i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2517" y="-2702517"/>
            <a:ext cx="6858000" cy="1226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31517" y="5388144"/>
            <a:ext cx="6569613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00B0F0"/>
              </a:gs>
              <a:gs pos="81000">
                <a:schemeClr val="bg1"/>
              </a:gs>
              <a:gs pos="100000">
                <a:schemeClr val="accent5">
                  <a:lumMod val="75000"/>
                </a:schemeClr>
              </a:gs>
            </a:gsLst>
            <a:lin ang="8100000" scaled="1"/>
          </a:gradFill>
          <a:effectLst>
            <a:glow rad="2667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GRAZIE DALLA 4^C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4111">
            <a:off x="1280280" y="2815370"/>
            <a:ext cx="3281964" cy="445551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6711" y="2315344"/>
            <a:ext cx="2585496" cy="3698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07699" y="-1223011"/>
            <a:ext cx="2665827" cy="5317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354" y="-231984"/>
            <a:ext cx="2922562" cy="4025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4330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30 idee su Sfondi belli | sfondi, sfondi iphone, bellissimi sfon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330461" y="266337"/>
            <a:ext cx="5715679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FF99FF"/>
              </a:gs>
              <a:gs pos="81000">
                <a:schemeClr val="bg1"/>
              </a:gs>
              <a:gs pos="100000">
                <a:schemeClr val="accent5">
                  <a:lumMod val="75000"/>
                </a:schemeClr>
              </a:gs>
            </a:gsLst>
            <a:lin ang="8100000" scaled="1"/>
          </a:gradFill>
          <a:effectLst>
            <a:glow rad="2667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GRAZIE DALLA 3^C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8405" y="297240"/>
            <a:ext cx="3703847" cy="5180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27000">
              <a:srgbClr val="002060"/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46" y="2194559"/>
            <a:ext cx="5797794" cy="4157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27000">
              <a:srgbClr val="7030A0"/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5258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ng 2020 5,5 | sfondi, sfondi iphone, sfondi per iph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4932" y="-2664929"/>
            <a:ext cx="6858001" cy="1218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6845" y="157514"/>
            <a:ext cx="5747087" cy="769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7030A0"/>
              </a:gs>
              <a:gs pos="81000">
                <a:schemeClr val="bg1"/>
              </a:gs>
              <a:gs pos="100000">
                <a:schemeClr val="accent5">
                  <a:lumMod val="75000"/>
                </a:schemeClr>
              </a:gs>
            </a:gsLst>
            <a:lin ang="8100000" scaled="1"/>
          </a:gradFill>
          <a:effectLst>
            <a:glow rad="2667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GRAZIE DALLA 2^C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0" y="2212824"/>
            <a:ext cx="3739599" cy="266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17774" y="2919914"/>
            <a:ext cx="2862197" cy="392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1296" y="-467789"/>
            <a:ext cx="2841676" cy="3908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37" y="4113822"/>
            <a:ext cx="3581266" cy="263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1037" y="408950"/>
            <a:ext cx="2954228" cy="401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7000">
              <a:srgbClr val="00B0F0"/>
            </a:gs>
            <a:gs pos="81000">
              <a:schemeClr val="bg1"/>
            </a:gs>
            <a:gs pos="10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wnload di sfondi per OnePlus 7 Pro - sfondi animati - 750x1625 -  Wallpaper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2240" y="-2682242"/>
            <a:ext cx="6858001" cy="1222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273145" y="260811"/>
            <a:ext cx="5703806" cy="769441"/>
          </a:xfrm>
          <a:prstGeom prst="rect">
            <a:avLst/>
          </a:prstGeom>
          <a:gradFill>
            <a:gsLst>
              <a:gs pos="41000">
                <a:schemeClr val="accent1">
                  <a:lumMod val="5000"/>
                  <a:lumOff val="95000"/>
                </a:schemeClr>
              </a:gs>
              <a:gs pos="47000">
                <a:srgbClr val="FFC000"/>
              </a:gs>
              <a:gs pos="81000">
                <a:srgbClr val="FF99FF"/>
              </a:gs>
              <a:gs pos="75000">
                <a:schemeClr val="accent5">
                  <a:lumMod val="75000"/>
                </a:schemeClr>
              </a:gs>
            </a:gsLst>
            <a:lin ang="8100000" scaled="1"/>
          </a:gradFill>
          <a:effectLst>
            <a:glow rad="266700">
              <a:schemeClr val="accent6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GRAZIE DALLA 1^C</a:t>
            </a:r>
            <a:endParaRPr lang="it-IT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545">
            <a:off x="264156" y="1427868"/>
            <a:ext cx="5522829" cy="4002258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glow rad="266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223">
            <a:off x="6440741" y="2337491"/>
            <a:ext cx="5087063" cy="3645654"/>
          </a:xfrm>
          <a:prstGeom prst="rect">
            <a:avLst/>
          </a:prstGeom>
          <a:ln w="47625">
            <a:solidFill>
              <a:srgbClr val="FFC000"/>
            </a:solidFill>
          </a:ln>
          <a:effectLst>
            <a:glow rad="2794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46198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,033,680 Foto Sfondo Colori, Immagini e Vettori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acquavivapartecipa.it/wp-content/gallery/carabinierando/carabinierando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010">
            <a:off x="3776099" y="361710"/>
            <a:ext cx="4639800" cy="6206344"/>
          </a:xfrm>
          <a:prstGeom prst="rect">
            <a:avLst/>
          </a:prstGeom>
          <a:noFill/>
          <a:ln w="698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 rot="20080627">
            <a:off x="300744" y="562795"/>
            <a:ext cx="26901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effectLst/>
                <a:latin typeface="Bradley Hand ITC" panose="03070402050302030203" pitchFamily="66" charset="0"/>
              </a:rPr>
              <a:t>Alunni </a:t>
            </a:r>
          </a:p>
          <a:p>
            <a:pPr algn="ctr"/>
            <a:r>
              <a:rPr lang="it-IT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effectLst/>
                <a:latin typeface="Bradley Hand ITC" panose="03070402050302030203" pitchFamily="66" charset="0"/>
              </a:rPr>
              <a:t>e docenti</a:t>
            </a:r>
            <a:endParaRPr lang="it-IT" sz="5400" b="1" cap="none" spc="0" dirty="0">
              <a:ln w="12700">
                <a:solidFill>
                  <a:schemeClr val="accent5"/>
                </a:solidFill>
                <a:prstDash val="solid"/>
              </a:ln>
              <a:effectLst/>
              <a:latin typeface="Bradley Hand ITC" panose="03070402050302030203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 rot="475430">
            <a:off x="8572154" y="1545658"/>
            <a:ext cx="3437159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effectLst/>
                <a:latin typeface="Bradley Hand ITC" panose="03070402050302030203" pitchFamily="66" charset="0"/>
              </a:rPr>
              <a:t> </a:t>
            </a:r>
            <a:r>
              <a:rPr lang="it-IT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Scuola</a:t>
            </a:r>
          </a:p>
          <a:p>
            <a:pPr algn="ctr"/>
            <a:r>
              <a:rPr lang="it-IT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d</a:t>
            </a:r>
            <a:r>
              <a:rPr lang="it-IT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ell’infanzia,</a:t>
            </a:r>
          </a:p>
          <a:p>
            <a:pPr algn="ctr"/>
            <a:r>
              <a:rPr lang="it-IT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 primaria </a:t>
            </a:r>
          </a:p>
          <a:p>
            <a:pPr algn="ctr"/>
            <a:r>
              <a:rPr lang="it-IT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radley Hand ITC" panose="03070402050302030203" pitchFamily="66" charset="0"/>
              </a:rPr>
              <a:t> e secondaria</a:t>
            </a:r>
          </a:p>
          <a:p>
            <a:pPr algn="ctr"/>
            <a:r>
              <a:rPr lang="it-IT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d</a:t>
            </a:r>
            <a:r>
              <a:rPr lang="it-IT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el </a:t>
            </a:r>
          </a:p>
          <a:p>
            <a:pPr algn="ctr"/>
            <a:r>
              <a:rPr lang="it-IT" sz="4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p</a:t>
            </a:r>
            <a:r>
              <a:rPr lang="it-IT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lesso</a:t>
            </a:r>
          </a:p>
          <a:p>
            <a:pPr algn="ctr"/>
            <a:r>
              <a:rPr lang="it-IT" sz="4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di Panni</a:t>
            </a:r>
            <a:endParaRPr lang="it-IT" sz="4400" b="1" cap="none" spc="0" dirty="0" smtClean="0">
              <a:ln w="12700">
                <a:solidFill>
                  <a:schemeClr val="accent5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22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e onde di pendenza # 2 Download di sfondi 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con angoli ritagliati in diagonale 2"/>
          <p:cNvSpPr/>
          <p:nvPr/>
        </p:nvSpPr>
        <p:spPr>
          <a:xfrm rot="735259">
            <a:off x="7826325" y="654758"/>
            <a:ext cx="3648221" cy="1620797"/>
          </a:xfrm>
          <a:prstGeom prst="snip2DiagRect">
            <a:avLst/>
          </a:prstGeom>
          <a:solidFill>
            <a:schemeClr val="bg1"/>
          </a:solidFill>
          <a:ln w="69850">
            <a:solidFill>
              <a:srgbClr val="002060"/>
            </a:solidFill>
            <a:prstDash val="dash"/>
          </a:ln>
          <a:effectLst>
            <a:glow rad="127000">
              <a:schemeClr val="accent1">
                <a:alpha val="71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8" descr="Vittorio Emanu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20" y="2976816"/>
            <a:ext cx="2983692" cy="3891774"/>
          </a:xfrm>
          <a:prstGeom prst="rect">
            <a:avLst/>
          </a:prstGeom>
          <a:noFill/>
          <a:ln w="34925" cmpd="dbl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rgbClr val="00B050"/>
                </a:gs>
                <a:gs pos="83000">
                  <a:srgbClr val="FFC000"/>
                </a:gs>
                <a:gs pos="100000">
                  <a:srgbClr val="C00000"/>
                </a:gs>
              </a:gsLst>
              <a:lin ang="5400000" scaled="1"/>
            </a:gra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luinonotizie.it/wp-content/uploads/2020/07/caa7641a-76a1-476a-8291-786a7eb16322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56" y="95534"/>
            <a:ext cx="5326552" cy="3157455"/>
          </a:xfrm>
          <a:prstGeom prst="roundRect">
            <a:avLst>
              <a:gd name="adj" fmla="val 11111"/>
            </a:avLst>
          </a:prstGeom>
          <a:ln w="206375" cap="rnd">
            <a:solidFill>
              <a:schemeClr val="accent6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divot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ergamena 1 6"/>
          <p:cNvSpPr/>
          <p:nvPr/>
        </p:nvSpPr>
        <p:spPr>
          <a:xfrm>
            <a:off x="229075" y="3348522"/>
            <a:ext cx="8764171" cy="3423087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IL CORPO DEI CARABINIERI È STATO CREATO DA VITTORIO EMANUELE I DI SAVOIA IL 13 LUGLIO 1814.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FIN DALL'INIZIO, HA AVUTO LA DOPPIA NATURA DI FORZA ARMATA E FORZA DI POLIZIA, DIVENTANDO BEN PRESTO LA PRIMA ARMA DELL'ESERCITO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798243" y="1074096"/>
            <a:ext cx="37043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600" b="1" cap="none" spc="0" dirty="0" smtClean="0">
                <a:ln/>
                <a:solidFill>
                  <a:srgbClr val="FF6600"/>
                </a:solidFill>
                <a:effectLst/>
                <a:latin typeface="Footlight MT Light" panose="0204060206030A020304" pitchFamily="18" charset="0"/>
              </a:rPr>
              <a:t>Il corpo d’</a:t>
            </a:r>
            <a:r>
              <a:rPr lang="it-IT" sz="3600" b="1" dirty="0" smtClean="0">
                <a:ln/>
                <a:solidFill>
                  <a:srgbClr val="FF6600"/>
                </a:solidFill>
                <a:latin typeface="Footlight MT Light" panose="0204060206030A020304" pitchFamily="18" charset="0"/>
              </a:rPr>
              <a:t>é</a:t>
            </a:r>
            <a:r>
              <a:rPr lang="it-IT" sz="3600" b="1" cap="none" spc="0" dirty="0" smtClean="0">
                <a:ln/>
                <a:solidFill>
                  <a:srgbClr val="FF6600"/>
                </a:solidFill>
                <a:effectLst/>
                <a:latin typeface="Footlight MT Light" panose="0204060206030A020304" pitchFamily="18" charset="0"/>
              </a:rPr>
              <a:t>lite del re</a:t>
            </a:r>
            <a:endParaRPr lang="it-IT" sz="3600" b="1" cap="none" spc="0" dirty="0">
              <a:ln/>
              <a:solidFill>
                <a:srgbClr val="FF6600"/>
              </a:solidFill>
              <a:effectLst/>
              <a:latin typeface="Footlight MT Light" panose="0204060206030A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2" y="-10589"/>
            <a:ext cx="12192000" cy="68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 simboli dell&amp;#39;Arma nel calendario 2017 dei Carabinieri - MessinaOra.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ccade oggi: granata con fiamma per i carabinieri - ilSottosop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180">
            <a:off x="725388" y="495327"/>
            <a:ext cx="4414201" cy="2686064"/>
          </a:xfrm>
          <a:prstGeom prst="rect">
            <a:avLst/>
          </a:prstGeom>
          <a:noFill/>
          <a:scene3d>
            <a:camera prst="perspectiveBelow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o regolare 1"/>
          <p:cNvSpPr/>
          <p:nvPr/>
        </p:nvSpPr>
        <p:spPr>
          <a:xfrm>
            <a:off x="-1" y="3137095"/>
            <a:ext cx="5711484" cy="3611434"/>
          </a:xfrm>
          <a:prstGeom prst="pentagon">
            <a:avLst/>
          </a:prstGeom>
          <a:gradFill flip="none" rotWithShape="1">
            <a:gsLst>
              <a:gs pos="12000">
                <a:srgbClr val="FF99FF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 w="508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  <a:latin typeface="Footlight MT Light" panose="0204060206030A020304" pitchFamily="18" charset="0"/>
              </a:rPr>
              <a:t>IL FREGIO DEI CARABINIERI È UNA GRANATA SORMONTATA DA UNA FIAMMA CON TREDICI PUNTE PIEGATA DAL VENTO CON MONOGRAMMA R.I. (REPUBBLICA ITALIANA), RICHIAMA I CONCETTI DI LEALTÀ, FEDELTÀ, ARDORE E ONORE</a:t>
            </a:r>
            <a:endParaRPr lang="it-IT" sz="2000" b="1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5" name="Picture 6" descr="A Roma giurano gli allievi carabinieri, presente Del Sette - FarodiR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179">
            <a:off x="6287799" y="532362"/>
            <a:ext cx="5412444" cy="3217707"/>
          </a:xfrm>
          <a:prstGeom prst="rect">
            <a:avLst/>
          </a:prstGeom>
          <a:noFill/>
          <a:ln w="63500">
            <a:solidFill>
              <a:srgbClr val="C00000">
                <a:alpha val="74000"/>
              </a:srgbClr>
            </a:solidFill>
          </a:ln>
          <a:scene3d>
            <a:camera prst="obliqueBottom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nput manuale 3"/>
          <p:cNvSpPr/>
          <p:nvPr/>
        </p:nvSpPr>
        <p:spPr>
          <a:xfrm>
            <a:off x="5817067" y="4069724"/>
            <a:ext cx="6353908" cy="2466304"/>
          </a:xfrm>
          <a:prstGeom prst="flowChartManualInput">
            <a:avLst/>
          </a:prstGeom>
          <a:gradFill>
            <a:gsLst>
              <a:gs pos="12000">
                <a:srgbClr val="FF99FF"/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</a:gra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774138" y="4586125"/>
            <a:ext cx="6439766" cy="193899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Footlight MT Light" panose="0204060206030A020304" pitchFamily="18" charset="0"/>
              </a:rPr>
              <a:t>COSA SI DICE NEL GIURAMENTO DEI CARABINIERI?</a:t>
            </a:r>
          </a:p>
          <a:p>
            <a:pPr algn="ctr"/>
            <a:r>
              <a:rPr lang="it-IT" sz="20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Footlight MT Light" panose="0204060206030A020304" pitchFamily="18" charset="0"/>
              </a:rPr>
              <a:t> «GIURO DI ESSERE FEDELE ALLA REPUBBLICA ITALIANA, DI OSSERVARNE LA COSTITUZIONE E LE LEGGI E DI ADEMPIERE CON DISCIPLINA E ONORE TUTTI I DOVERI DEL MIO STATO PER LA DIFESA DELLA PATRIA E LA SALVAGUARDIA DELLE LIBERE ISTITUZIONI».</a:t>
            </a:r>
            <a:endParaRPr lang="it-IT" sz="2000" b="1" i="0" dirty="0">
              <a:solidFill>
                <a:schemeClr val="accent5">
                  <a:lumMod val="75000"/>
                </a:schemeClr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389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download animated mobile wallpaper Animated Wallpapers Mobile Phones  [506x900] for your Desktop, Mobile &amp;amp; Tablet | Explore 50+ Animated  Wallpaper for Cell Phones | Moving Wallpapers for Phones, Animation  Wallpaper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8692" y="-2668693"/>
            <a:ext cx="6854614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7"/>
            <a:ext cx="12192000" cy="682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04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2000">
              <a:srgbClr val="660066"/>
            </a:gs>
            <a:gs pos="36000">
              <a:srgbClr val="FF99FF"/>
            </a:gs>
            <a:gs pos="80000">
              <a:schemeClr val="accent5">
                <a:lumMod val="7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ur Wallpaper Hd - Background Wallpaper Hd - 1920x1200 - Download HD  Wallpaper - Wallpaper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irgo Fidelis, i carabinieri festeggiano la Patrona dell&amp;#39;Arma -  Livornopress - notizie livor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92" y="424739"/>
            <a:ext cx="7466575" cy="6008521"/>
          </a:xfrm>
          <a:prstGeom prst="rect">
            <a:avLst/>
          </a:prstGeom>
          <a:noFill/>
          <a:ln w="60325">
            <a:solidFill>
              <a:srgbClr val="7030A0"/>
            </a:solidFill>
          </a:ln>
          <a:scene3d>
            <a:camera prst="perspectiveLef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cumento 8"/>
          <p:cNvSpPr/>
          <p:nvPr/>
        </p:nvSpPr>
        <p:spPr>
          <a:xfrm>
            <a:off x="7466575" y="738554"/>
            <a:ext cx="4103078" cy="6119446"/>
          </a:xfrm>
          <a:prstGeom prst="flowChartDocument">
            <a:avLst/>
          </a:prstGeom>
          <a:solidFill>
            <a:schemeClr val="accent1">
              <a:alpha val="59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596890" y="1000605"/>
            <a:ext cx="4103076" cy="4401205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2800" b="1" i="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</a:rPr>
              <a:t>CHE COSA SIGNIFICA VIRGO FIDELIS?</a:t>
            </a:r>
          </a:p>
          <a:p>
            <a:pPr algn="ctr"/>
            <a:r>
              <a:rPr lang="it-IT" sz="2800" b="1" i="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</a:rPr>
              <a:t>LA SCELTA DELLA MADONNA "VIRGO FIDELIS", COME PATRONA DELL'ARMA È ISPIRATA ALLA FEDELTÀ CHE E’ PROPRIA DI OGNI SOLDATO VOTATO ALLA PATRIA.</a:t>
            </a:r>
            <a:endParaRPr lang="it-IT" sz="2800" b="1" i="0" dirty="0">
              <a:solidFill>
                <a:srgbClr val="002060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dl Zan, alcuni chiarimenti: una legge pro-gay? | Il Domani d&amp;#39;It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"/>
            <a:ext cx="12192001" cy="68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71" y="1045097"/>
            <a:ext cx="3398028" cy="3291840"/>
          </a:xfrm>
          <a:prstGeom prst="rect">
            <a:avLst/>
          </a:prstGeom>
          <a:ln w="69850">
            <a:solidFill>
              <a:srgbClr val="FFC000"/>
            </a:solidFill>
            <a:prstDash val="dashDot"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5" y="211012"/>
            <a:ext cx="3093263" cy="3862731"/>
          </a:xfrm>
          <a:prstGeom prst="rect">
            <a:avLst/>
          </a:prstGeom>
          <a:ln w="6032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ngolo ripiegato 4"/>
          <p:cNvSpPr/>
          <p:nvPr/>
        </p:nvSpPr>
        <p:spPr>
          <a:xfrm rot="20901974">
            <a:off x="1029176" y="3900308"/>
            <a:ext cx="3213565" cy="2582837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’</a:t>
            </a:r>
            <a:r>
              <a:rPr lang="it-IT" sz="24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Arma 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dei Carabinieri ha una duplice natura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 quella di 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Forza Armata</a:t>
            </a:r>
            <a:r>
              <a:rPr lang="it-IT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 e quella di 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Forza di Polizia</a:t>
            </a:r>
            <a:endParaRPr lang="it-IT" sz="2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312">
            <a:off x="8178426" y="2058061"/>
            <a:ext cx="3112812" cy="4397465"/>
          </a:xfrm>
          <a:prstGeom prst="rect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  <a:bevelB prst="angle"/>
          </a:sp3d>
        </p:spPr>
      </p:pic>
      <p:sp>
        <p:nvSpPr>
          <p:cNvPr id="7" name="Angolo ripiegato 6"/>
          <p:cNvSpPr/>
          <p:nvPr/>
        </p:nvSpPr>
        <p:spPr>
          <a:xfrm>
            <a:off x="7849839" y="133391"/>
            <a:ext cx="4342162" cy="1505747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Per </a:t>
            </a:r>
            <a:r>
              <a:rPr lang="it-IT" sz="2400" dirty="0">
                <a:latin typeface="Comic Sans MS" panose="030F0702030302020204" pitchFamily="66" charset="0"/>
              </a:rPr>
              <a:t>le due funzioni dipende, rispettivamente, dal Capo di Stato Maggiore della Difesa e dal Ministero dell’Interno. </a:t>
            </a:r>
          </a:p>
        </p:txBody>
      </p:sp>
    </p:spTree>
    <p:extLst>
      <p:ext uri="{BB962C8B-B14F-4D97-AF65-F5344CB8AC3E}">
        <p14:creationId xmlns:p14="http://schemas.microsoft.com/office/powerpoint/2010/main" val="2865200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47000">
              <a:srgbClr val="00B0F0"/>
            </a:gs>
            <a:gs pos="34498">
              <a:schemeClr val="bg1"/>
            </a:gs>
            <a:gs pos="82000">
              <a:srgbClr val="92D050"/>
            </a:gs>
            <a:gs pos="100000">
              <a:srgbClr val="FFC0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tro 2 2"/>
          <p:cNvSpPr/>
          <p:nvPr/>
        </p:nvSpPr>
        <p:spPr>
          <a:xfrm>
            <a:off x="196948" y="140677"/>
            <a:ext cx="11995052" cy="1121168"/>
          </a:xfrm>
          <a:prstGeom prst="ribbon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07443" y="284364"/>
            <a:ext cx="58106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COMPITI ISTITUZIONALI </a:t>
            </a:r>
          </a:p>
          <a:p>
            <a:pPr algn="ctr"/>
            <a:r>
              <a:rPr lang="it-IT" sz="3200" b="1" dirty="0" smtClean="0">
                <a:ln/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MILITARI</a:t>
            </a:r>
            <a:endParaRPr lang="it-IT" sz="32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>
            <a:off x="2571998" y="1294183"/>
            <a:ext cx="739620" cy="2166469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losione 2 7"/>
          <p:cNvSpPr/>
          <p:nvPr/>
        </p:nvSpPr>
        <p:spPr>
          <a:xfrm rot="1270509">
            <a:off x="88834" y="2887744"/>
            <a:ext cx="3856694" cy="3608364"/>
          </a:xfrm>
          <a:prstGeom prst="irregularSeal2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5096762" y="1322363"/>
            <a:ext cx="125775" cy="46202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losione 2 11"/>
          <p:cNvSpPr/>
          <p:nvPr/>
        </p:nvSpPr>
        <p:spPr>
          <a:xfrm rot="1466919">
            <a:off x="3159259" y="1240879"/>
            <a:ext cx="4126556" cy="2763189"/>
          </a:xfrm>
          <a:prstGeom prst="irregularSeal2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76393" y="1910431"/>
            <a:ext cx="29367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cap="none" spc="0" dirty="0" smtClean="0">
                <a:ln/>
                <a:solidFill>
                  <a:srgbClr val="00B050"/>
                </a:solidFill>
                <a:effectLst/>
              </a:rPr>
              <a:t>OPERAZIONI</a:t>
            </a:r>
          </a:p>
          <a:p>
            <a:pPr algn="ctr"/>
            <a:r>
              <a:rPr lang="it-IT" sz="2800" b="1" dirty="0" smtClean="0">
                <a:ln/>
                <a:solidFill>
                  <a:srgbClr val="00B050"/>
                </a:solidFill>
              </a:rPr>
              <a:t>MILITARI IN ITALIA</a:t>
            </a:r>
          </a:p>
          <a:p>
            <a:pPr algn="ctr"/>
            <a:r>
              <a:rPr lang="it-IT" sz="2800" b="1" dirty="0" smtClean="0">
                <a:ln/>
                <a:solidFill>
                  <a:srgbClr val="00B050"/>
                </a:solidFill>
              </a:rPr>
              <a:t>E ALL’ESTERO</a:t>
            </a:r>
            <a:endParaRPr lang="it-IT" sz="2800" b="1" cap="none" spc="0" dirty="0">
              <a:ln/>
              <a:solidFill>
                <a:srgbClr val="00B050"/>
              </a:solidFill>
              <a:effectLst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7650686" y="1322363"/>
            <a:ext cx="21932" cy="230483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losione 2 15"/>
          <p:cNvSpPr/>
          <p:nvPr/>
        </p:nvSpPr>
        <p:spPr>
          <a:xfrm rot="1466919">
            <a:off x="5925635" y="3096821"/>
            <a:ext cx="3684535" cy="2763189"/>
          </a:xfrm>
          <a:prstGeom prst="irregularSeal2">
            <a:avLst/>
          </a:prstGeom>
          <a:ln w="41275">
            <a:solidFill>
              <a:srgbClr val="7030A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487852" y="3676242"/>
            <a:ext cx="232467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 smtClean="0">
                <a:ln/>
                <a:solidFill>
                  <a:srgbClr val="7030A0"/>
                </a:solidFill>
              </a:rPr>
              <a:t>POLIZIA </a:t>
            </a:r>
          </a:p>
          <a:p>
            <a:pPr algn="ctr"/>
            <a:r>
              <a:rPr lang="it-IT" sz="2800" b="1" dirty="0" smtClean="0">
                <a:ln/>
                <a:solidFill>
                  <a:srgbClr val="7030A0"/>
                </a:solidFill>
              </a:rPr>
              <a:t>MILITARE </a:t>
            </a:r>
          </a:p>
          <a:p>
            <a:pPr algn="ctr"/>
            <a:r>
              <a:rPr lang="it-IT" sz="2800" b="1" cap="none" spc="0" dirty="0" smtClean="0">
                <a:ln/>
                <a:solidFill>
                  <a:srgbClr val="7030A0"/>
                </a:solidFill>
                <a:effectLst/>
              </a:rPr>
              <a:t>E GIUDIZIARIA</a:t>
            </a:r>
            <a:endParaRPr lang="it-IT" sz="2800" b="1" cap="none" spc="0" dirty="0">
              <a:ln/>
              <a:solidFill>
                <a:srgbClr val="7030A0"/>
              </a:solidFill>
              <a:effectLst/>
            </a:endParaRPr>
          </a:p>
        </p:txBody>
      </p:sp>
      <p:cxnSp>
        <p:nvCxnSpPr>
          <p:cNvPr id="21" name="Connettore 2 20"/>
          <p:cNvCxnSpPr/>
          <p:nvPr/>
        </p:nvCxnSpPr>
        <p:spPr>
          <a:xfrm>
            <a:off x="8812527" y="1322363"/>
            <a:ext cx="749078" cy="990640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losione 2 23"/>
          <p:cNvSpPr/>
          <p:nvPr/>
        </p:nvSpPr>
        <p:spPr>
          <a:xfrm>
            <a:off x="9018099" y="1322363"/>
            <a:ext cx="3019780" cy="3587262"/>
          </a:xfrm>
          <a:prstGeom prst="irregularSeal2">
            <a:avLst/>
          </a:prstGeom>
          <a:ln w="539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 rot="19996656">
            <a:off x="501116" y="4041645"/>
            <a:ext cx="25042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 smtClean="0">
                <a:ln/>
                <a:solidFill>
                  <a:srgbClr val="FFC000"/>
                </a:solidFill>
              </a:rPr>
              <a:t>RAPPRESENTANZE</a:t>
            </a:r>
          </a:p>
          <a:p>
            <a:pPr algn="ctr"/>
            <a:r>
              <a:rPr lang="it-IT" sz="2400" b="1" cap="none" spc="0" dirty="0" smtClean="0">
                <a:ln/>
                <a:solidFill>
                  <a:srgbClr val="FFC000"/>
                </a:solidFill>
                <a:effectLst/>
              </a:rPr>
              <a:t>CONSOLARI</a:t>
            </a:r>
          </a:p>
          <a:p>
            <a:pPr algn="ctr"/>
            <a:r>
              <a:rPr lang="it-IT" sz="2400" b="1" dirty="0" smtClean="0">
                <a:ln/>
                <a:solidFill>
                  <a:srgbClr val="FFC000"/>
                </a:solidFill>
              </a:rPr>
              <a:t>E</a:t>
            </a:r>
          </a:p>
          <a:p>
            <a:pPr algn="ctr"/>
            <a:r>
              <a:rPr lang="it-IT" sz="2400" b="1" cap="none" spc="0" dirty="0" smtClean="0">
                <a:ln/>
                <a:solidFill>
                  <a:srgbClr val="FFC000"/>
                </a:solidFill>
                <a:effectLst/>
              </a:rPr>
              <a:t>DIPLOMATICHE</a:t>
            </a:r>
            <a:endParaRPr lang="it-IT" sz="32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30" name="Rettangolo 29"/>
          <p:cNvSpPr/>
          <p:nvPr/>
        </p:nvSpPr>
        <p:spPr>
          <a:xfrm rot="18734846">
            <a:off x="9151839" y="2423497"/>
            <a:ext cx="257698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cap="none" spc="0" dirty="0" smtClean="0">
                <a:ln/>
                <a:solidFill>
                  <a:schemeClr val="accent4"/>
                </a:solidFill>
                <a:effectLst/>
              </a:rPr>
              <a:t>ASSISTENZA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</a:rPr>
              <a:t>E SERVIZIO DI </a:t>
            </a:r>
          </a:p>
          <a:p>
            <a:pPr algn="ctr"/>
            <a:r>
              <a:rPr lang="it-IT" sz="2800" b="1" dirty="0" smtClean="0">
                <a:ln/>
                <a:solidFill>
                  <a:schemeClr val="accent4"/>
                </a:solidFill>
              </a:rPr>
              <a:t>MOBILITAZIONE</a:t>
            </a:r>
            <a:endParaRPr lang="it-IT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34" name="Connettore 2 33"/>
          <p:cNvCxnSpPr/>
          <p:nvPr/>
        </p:nvCxnSpPr>
        <p:spPr>
          <a:xfrm flipH="1">
            <a:off x="2505181" y="1157149"/>
            <a:ext cx="625627" cy="204433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losione 2 36"/>
          <p:cNvSpPr/>
          <p:nvPr/>
        </p:nvSpPr>
        <p:spPr>
          <a:xfrm rot="2085167">
            <a:off x="251335" y="637520"/>
            <a:ext cx="2430222" cy="2677965"/>
          </a:xfrm>
          <a:prstGeom prst="irregularSeal2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 rot="19928365">
            <a:off x="3767" y="1555686"/>
            <a:ext cx="27699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cap="none" spc="0" dirty="0" smtClean="0">
                <a:ln/>
                <a:solidFill>
                  <a:srgbClr val="002060"/>
                </a:solidFill>
                <a:effectLst/>
              </a:rPr>
              <a:t>DIFESA DELLA </a:t>
            </a:r>
          </a:p>
          <a:p>
            <a:pPr algn="ctr"/>
            <a:r>
              <a:rPr lang="it-IT" sz="2800" b="1" cap="none" spc="0" dirty="0" smtClean="0">
                <a:ln/>
                <a:solidFill>
                  <a:srgbClr val="002060"/>
                </a:solidFill>
                <a:effectLst/>
              </a:rPr>
              <a:t> PATRIA</a:t>
            </a:r>
            <a:endParaRPr lang="it-IT" sz="28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842" y="4680618"/>
            <a:ext cx="2205412" cy="21364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90" y="3676242"/>
            <a:ext cx="2188034" cy="311911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92375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12" grpId="0" animBg="1"/>
      <p:bldP spid="13" grpId="0"/>
      <p:bldP spid="16" grpId="0" animBg="1"/>
      <p:bldP spid="17" grpId="0"/>
      <p:bldP spid="24" grpId="0" animBg="1"/>
      <p:bldP spid="28" grpId="0"/>
      <p:bldP spid="30" grpId="0"/>
      <p:bldP spid="37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wnload Colorful Neon Light Wallpaper | Wallpaper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rminatore 2"/>
          <p:cNvSpPr/>
          <p:nvPr/>
        </p:nvSpPr>
        <p:spPr>
          <a:xfrm>
            <a:off x="0" y="154745"/>
            <a:ext cx="7202658" cy="1294228"/>
          </a:xfrm>
          <a:prstGeom prst="flowChartTerminator">
            <a:avLst/>
          </a:prstGeom>
          <a:solidFill>
            <a:schemeClr val="accent1">
              <a:alpha val="54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3558" y="263250"/>
            <a:ext cx="68791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cap="none" spc="0" dirty="0" smtClean="0">
                <a:ln/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POLIZIA GIUDIZIARIA </a:t>
            </a:r>
          </a:p>
          <a:p>
            <a:pPr algn="ctr"/>
            <a:r>
              <a:rPr lang="it-IT" sz="3200" b="1" dirty="0" smtClean="0">
                <a:ln/>
                <a:solidFill>
                  <a:schemeClr val="accent4"/>
                </a:solidFill>
                <a:latin typeface="Comic Sans MS" panose="030F0702030302020204" pitchFamily="66" charset="0"/>
              </a:rPr>
              <a:t>E DI SICUREZZA PUBBLICA</a:t>
            </a:r>
            <a:endParaRPr lang="it-IT" sz="3200" b="1" cap="none" spc="0" dirty="0">
              <a:ln/>
              <a:solidFill>
                <a:schemeClr val="accent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Picture 8" descr="Carabinierando - Amici, finalmente ci siamo! In questo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5" y="1586490"/>
            <a:ext cx="3744700" cy="3744700"/>
          </a:xfrm>
          <a:prstGeom prst="rect">
            <a:avLst/>
          </a:prstGeom>
          <a:noFill/>
          <a:effectLst>
            <a:softEdge rad="1524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ssociazione Carabinieri Valeggio sul Mincio - Il Nuovo Calendario  &quot;CARABINIERANDO 2020&quot;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54" y="1662042"/>
            <a:ext cx="2143125" cy="21431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arabinierando - 🇮🇹*CARABINIERANDO 2020*🇮🇹...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237" y="154745"/>
            <a:ext cx="2629828" cy="3831633"/>
          </a:xfrm>
          <a:prstGeom prst="rect">
            <a:avLst/>
          </a:prstGeom>
          <a:noFill/>
          <a:effectLst>
            <a:softEdge rad="139700"/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tro 4 7"/>
          <p:cNvSpPr/>
          <p:nvPr/>
        </p:nvSpPr>
        <p:spPr>
          <a:xfrm>
            <a:off x="0" y="5401995"/>
            <a:ext cx="12192000" cy="1456006"/>
          </a:xfrm>
          <a:prstGeom prst="ellipseRibbon">
            <a:avLst/>
          </a:prstGeom>
          <a:solidFill>
            <a:schemeClr val="bg1"/>
          </a:solidFill>
          <a:ln w="952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9000">
                  <a:schemeClr val="accent6">
                    <a:lumMod val="50000"/>
                  </a:schemeClr>
                </a:gs>
                <a:gs pos="60000">
                  <a:srgbClr val="660066"/>
                </a:gs>
                <a:gs pos="100000">
                  <a:srgbClr val="FF99F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190672" y="5780784"/>
            <a:ext cx="581065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 smtClean="0">
                <a:ln/>
                <a:solidFill>
                  <a:srgbClr val="002060"/>
                </a:solidFill>
                <a:latin typeface="Comic Sans MS" panose="030F0702030302020204" pitchFamily="66" charset="0"/>
              </a:rPr>
              <a:t>COMPITI ISTITUZIONALI </a:t>
            </a:r>
          </a:p>
          <a:p>
            <a:pPr algn="ctr"/>
            <a:r>
              <a:rPr lang="it-IT" sz="3200" b="1" cap="none" spc="0" dirty="0" smtClean="0">
                <a:ln/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POLIZIA</a:t>
            </a:r>
            <a:endParaRPr lang="it-IT" sz="3200" b="1" cap="none" spc="0" dirty="0">
              <a:ln/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Terminatore 9"/>
          <p:cNvSpPr/>
          <p:nvPr/>
        </p:nvSpPr>
        <p:spPr>
          <a:xfrm>
            <a:off x="4182731" y="4235247"/>
            <a:ext cx="8099123" cy="1095943"/>
          </a:xfrm>
          <a:prstGeom prst="flowChartTerminator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189593" y="4365167"/>
            <a:ext cx="80991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cap="none" spc="0" dirty="0" smtClean="0">
                <a:ln/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STRUTTURA OPERATIVA NAZIONALE DI PROTEZIONE CIVILE</a:t>
            </a:r>
            <a:endParaRPr lang="it-IT" sz="2800" b="1" cap="none" spc="0" dirty="0">
              <a:ln/>
              <a:solidFill>
                <a:srgbClr val="00206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019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319</Words>
  <Application>Microsoft Office PowerPoint</Application>
  <PresentationFormat>Personalizzato</PresentationFormat>
  <Paragraphs>119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 CARLO R</dc:creator>
  <cp:lastModifiedBy>OmniBovino</cp:lastModifiedBy>
  <cp:revision>244</cp:revision>
  <dcterms:created xsi:type="dcterms:W3CDTF">2021-11-26T16:32:29Z</dcterms:created>
  <dcterms:modified xsi:type="dcterms:W3CDTF">2021-12-10T11:24:38Z</dcterms:modified>
</cp:coreProperties>
</file>